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sldIdLst>
    <p:sldId id="261" r:id="rId2"/>
    <p:sldId id="260" r:id="rId3"/>
    <p:sldId id="273" r:id="rId4"/>
    <p:sldId id="270" r:id="rId5"/>
    <p:sldId id="274" r:id="rId6"/>
    <p:sldId id="275" r:id="rId7"/>
    <p:sldId id="265" r:id="rId8"/>
    <p:sldId id="276" r:id="rId9"/>
    <p:sldId id="271" r:id="rId10"/>
    <p:sldId id="278" r:id="rId11"/>
    <p:sldId id="279" r:id="rId12"/>
    <p:sldId id="280" r:id="rId13"/>
    <p:sldId id="268" r:id="rId14"/>
    <p:sldId id="277" r:id="rId15"/>
    <p:sldId id="281" r:id="rId16"/>
    <p:sldId id="282" r:id="rId17"/>
    <p:sldId id="266" r:id="rId18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HY헤드라인M" panose="02030600000101010101" pitchFamily="18" charset="-127"/>
      <p:regular r:id="rId23"/>
    </p:embeddedFont>
    <p:embeddedFont>
      <p:font typeface="더페이스샵 잉크립퀴드체" panose="03050503000000000000" pitchFamily="66" charset="-127"/>
      <p:regular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나눔바른펜" panose="020B0503000000000000" pitchFamily="50" charset="-127"/>
      <p:regular r:id="rId27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F57"/>
    <a:srgbClr val="EEA81B"/>
    <a:srgbClr val="8F1605"/>
    <a:srgbClr val="C53800"/>
    <a:srgbClr val="F8E9D6"/>
    <a:srgbClr val="8C635A"/>
    <a:srgbClr val="73071B"/>
    <a:srgbClr val="425359"/>
    <a:srgbClr val="7900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71" autoAdjust="0"/>
    <p:restoredTop sz="94660"/>
  </p:normalViewPr>
  <p:slideViewPr>
    <p:cSldViewPr snapToGrid="0">
      <p:cViewPr varScale="1">
        <p:scale>
          <a:sx n="59" d="100"/>
          <a:sy n="59" d="100"/>
        </p:scale>
        <p:origin x="108" y="13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43331-F28A-4F3C-A50C-925F10851F61}" type="datetimeFigureOut">
              <a:rPr lang="ko-KR" altLang="en-US" smtClean="0"/>
              <a:t>2018-12-04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8C8F0-A8DF-45C8-A47B-355ED2AA675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6741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43331-F28A-4F3C-A50C-925F10851F61}" type="datetimeFigureOut">
              <a:rPr lang="ko-KR" altLang="en-US" smtClean="0"/>
              <a:t>2018-12-04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8C8F0-A8DF-45C8-A47B-355ED2AA675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8740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43331-F28A-4F3C-A50C-925F10851F61}" type="datetimeFigureOut">
              <a:rPr lang="ko-KR" altLang="en-US" smtClean="0"/>
              <a:t>2018-12-04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8C8F0-A8DF-45C8-A47B-355ED2AA675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2992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43331-F28A-4F3C-A50C-925F10851F61}" type="datetimeFigureOut">
              <a:rPr lang="ko-KR" altLang="en-US" smtClean="0"/>
              <a:t>2018-12-04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8C8F0-A8DF-45C8-A47B-355ED2AA675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543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43331-F28A-4F3C-A50C-925F10851F61}" type="datetimeFigureOut">
              <a:rPr lang="ko-KR" altLang="en-US" smtClean="0"/>
              <a:t>2018-12-04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8C8F0-A8DF-45C8-A47B-355ED2AA675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899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43331-F28A-4F3C-A50C-925F10851F61}" type="datetimeFigureOut">
              <a:rPr lang="ko-KR" altLang="en-US" smtClean="0"/>
              <a:t>2018-12-04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8C8F0-A8DF-45C8-A47B-355ED2AA675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5683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43331-F28A-4F3C-A50C-925F10851F61}" type="datetimeFigureOut">
              <a:rPr lang="ko-KR" altLang="en-US" smtClean="0"/>
              <a:t>2018-12-04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8C8F0-A8DF-45C8-A47B-355ED2AA675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5971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43331-F28A-4F3C-A50C-925F10851F61}" type="datetimeFigureOut">
              <a:rPr lang="ko-KR" altLang="en-US" smtClean="0"/>
              <a:t>2018-12-04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8C8F0-A8DF-45C8-A47B-355ED2AA675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6788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43331-F28A-4F3C-A50C-925F10851F61}" type="datetimeFigureOut">
              <a:rPr lang="ko-KR" altLang="en-US" smtClean="0"/>
              <a:t>2018-12-04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8C8F0-A8DF-45C8-A47B-355ED2AA675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1606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43331-F28A-4F3C-A50C-925F10851F61}" type="datetimeFigureOut">
              <a:rPr lang="ko-KR" altLang="en-US" smtClean="0"/>
              <a:t>2018-12-04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8C8F0-A8DF-45C8-A47B-355ED2AA675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9378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43331-F28A-4F3C-A50C-925F10851F61}" type="datetimeFigureOut">
              <a:rPr lang="ko-KR" altLang="en-US" smtClean="0"/>
              <a:t>2018-12-04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8C8F0-A8DF-45C8-A47B-355ED2AA675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6216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43331-F28A-4F3C-A50C-925F10851F61}" type="datetimeFigureOut">
              <a:rPr lang="ko-KR" altLang="en-US" smtClean="0"/>
              <a:t>2018-12-04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C8C8F0-A8DF-45C8-A47B-355ED2AA675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3364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9.png"/><Relationship Id="rId7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E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grpSp>
        <p:nvGrpSpPr>
          <p:cNvPr id="9" name="그룹 8"/>
          <p:cNvGrpSpPr/>
          <p:nvPr/>
        </p:nvGrpSpPr>
        <p:grpSpPr>
          <a:xfrm>
            <a:off x="2483363" y="251943"/>
            <a:ext cx="7170841" cy="5851238"/>
            <a:chOff x="2483363" y="251943"/>
            <a:chExt cx="7170841" cy="585123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556687">
              <a:off x="3318034" y="2265737"/>
              <a:ext cx="1162859" cy="18672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636080">
              <a:off x="7583077" y="1113817"/>
              <a:ext cx="1123810" cy="1400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1328" y="708485"/>
              <a:ext cx="1400000" cy="149523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3598" y="343443"/>
              <a:ext cx="1723810" cy="165714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118140">
              <a:off x="7933685" y="2326214"/>
              <a:ext cx="780953" cy="155238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092947">
              <a:off x="3885937" y="1007632"/>
              <a:ext cx="590477" cy="115238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86769">
              <a:off x="4037838" y="334246"/>
              <a:ext cx="999685" cy="223316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67617">
              <a:off x="7074124" y="251943"/>
              <a:ext cx="904762" cy="201904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613160">
              <a:off x="3553137" y="3755966"/>
              <a:ext cx="400486" cy="70855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6522" y="3482514"/>
              <a:ext cx="811680" cy="78028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40702">
              <a:off x="2483363" y="1766086"/>
              <a:ext cx="637822" cy="68121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118140">
              <a:off x="9236924" y="5149850"/>
              <a:ext cx="417280" cy="82947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67617">
              <a:off x="3133248" y="5057116"/>
              <a:ext cx="399660" cy="89187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807282">
              <a:off x="8976045" y="1843892"/>
              <a:ext cx="326715" cy="64160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696294">
              <a:off x="3082991" y="4125952"/>
              <a:ext cx="455800" cy="73190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275235">
              <a:off x="4137763" y="5679179"/>
              <a:ext cx="441060" cy="42400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79779">
              <a:off x="8551736" y="655989"/>
              <a:ext cx="566914" cy="54498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4128">
              <a:off x="2728193" y="3062173"/>
              <a:ext cx="294163" cy="57768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" name="모서리가 둥근 직사각형 2"/>
          <p:cNvSpPr/>
          <p:nvPr/>
        </p:nvSpPr>
        <p:spPr>
          <a:xfrm>
            <a:off x="3902639" y="1235639"/>
            <a:ext cx="4386723" cy="4386723"/>
          </a:xfrm>
          <a:prstGeom prst="roundRect">
            <a:avLst/>
          </a:prstGeom>
          <a:solidFill>
            <a:schemeClr val="tx1">
              <a:lumMod val="50000"/>
              <a:lumOff val="50000"/>
              <a:alpha val="48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48251" y="1452551"/>
            <a:ext cx="4153080" cy="3952898"/>
          </a:xfrm>
          <a:prstGeom prst="round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13160">
            <a:off x="3706695" y="1684721"/>
            <a:ext cx="742857" cy="13142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446">
            <a:off x="7494485" y="3998328"/>
            <a:ext cx="1296228" cy="12569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18140">
            <a:off x="3909317" y="4782813"/>
            <a:ext cx="259609" cy="5160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20368">
            <a:off x="7185070" y="5051535"/>
            <a:ext cx="661126" cy="6355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TextBox 32"/>
          <p:cNvSpPr txBox="1"/>
          <p:nvPr/>
        </p:nvSpPr>
        <p:spPr>
          <a:xfrm>
            <a:off x="3928911" y="2943684"/>
            <a:ext cx="41301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마이크로 프로세서</a:t>
            </a:r>
            <a:endParaRPr lang="en-US" altLang="ko-KR" sz="36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sz="2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블루투스 모듈 </a:t>
            </a:r>
            <a:endParaRPr lang="ko-KR" altLang="en-US" sz="36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5181600" y="3891324"/>
            <a:ext cx="18288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754301" y="4262803"/>
            <a:ext cx="2683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6</a:t>
            </a:r>
            <a:r>
              <a:rPr lang="ko-KR" altLang="en-US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조 권영일 이유진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09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E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31114" y="1080476"/>
            <a:ext cx="11389488" cy="5552693"/>
          </a:xfrm>
          <a:prstGeom prst="roundRect">
            <a:avLst>
              <a:gd name="adj" fmla="val 494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446">
            <a:off x="721748" y="309384"/>
            <a:ext cx="1296228" cy="12569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13160">
            <a:off x="567434" y="1226405"/>
            <a:ext cx="461625" cy="8167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2023880" y="277793"/>
            <a:ext cx="6104119" cy="579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kumimoji="0" lang="ko-KR" altLang="en-US" sz="250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블루투스 설정과 동작 </a:t>
            </a:r>
            <a:r>
              <a:rPr kumimoji="0" lang="ko-KR" altLang="en-US" sz="2500" i="0" u="none" strike="noStrike" kern="1200" cap="none" spc="0" normalizeH="0" baseline="0" noProof="0" dirty="0" smtClean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확인</a:t>
            </a:r>
            <a:endParaRPr kumimoji="0" lang="ko-KR" altLang="en-US" sz="250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87499" y="2518435"/>
            <a:ext cx="56402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핸드폰에서 블루투스 연결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핸드폰에서 문자 입력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노트북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블루투스모듈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연결매체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문자 확인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노트북에서 문자 입력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핸드폰에서 문자 확인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91817" y="1730179"/>
            <a:ext cx="6104119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5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151" y="4799239"/>
            <a:ext cx="3571875" cy="1000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t="-26" b="75985"/>
          <a:stretch/>
        </p:blipFill>
        <p:spPr>
          <a:xfrm>
            <a:off x="1452823" y="1520508"/>
            <a:ext cx="4448175" cy="2198255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>
            <a:off x="3147489" y="3925566"/>
            <a:ext cx="923636" cy="7438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846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E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31114" y="1112718"/>
            <a:ext cx="11389488" cy="5552693"/>
          </a:xfrm>
          <a:prstGeom prst="roundRect">
            <a:avLst>
              <a:gd name="adj" fmla="val 494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446">
            <a:off x="721748" y="309384"/>
            <a:ext cx="1296228" cy="12569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13160">
            <a:off x="567434" y="1226405"/>
            <a:ext cx="461625" cy="8167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2023880" y="277793"/>
            <a:ext cx="6104119" cy="579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500" dirty="0" smtClean="0">
                <a:solidFill>
                  <a:srgbClr val="5B9BD5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2500" dirty="0" smtClean="0">
                <a:solidFill>
                  <a:srgbClr val="5B9BD5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설명</a:t>
            </a:r>
            <a:endParaRPr kumimoji="0" lang="en-US" altLang="ko-KR" sz="250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02592" y="1569617"/>
            <a:ext cx="1694316" cy="1156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s</a:t>
            </a: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etup </a:t>
            </a:r>
            <a:r>
              <a:rPr kumimoji="0" lang="ko-KR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부분</a:t>
            </a:r>
            <a:endParaRPr kumimoji="0" lang="en-US" altLang="ko-KR" sz="25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78931" y="2608586"/>
            <a:ext cx="48469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Serial.begin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(9600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); </a:t>
            </a:r>
            <a:endParaRPr lang="en-US" altLang="ko-KR" sz="2000" dirty="0">
              <a:solidFill>
                <a:prstClr val="black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Serial2.begin(9600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); </a:t>
            </a:r>
            <a:endParaRPr lang="en-US" altLang="ko-KR" sz="2000" noProof="0" dirty="0" smtClean="0">
              <a:solidFill>
                <a:prstClr val="black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2000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개념에 대한 오류는 뒤에 적었습니다</a:t>
            </a:r>
            <a:r>
              <a:rPr lang="en-US" altLang="ko-KR" sz="2000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kumimoji="0" lang="en-US" altLang="ko-KR" sz="20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59101" y="4403743"/>
            <a:ext cx="5178644" cy="943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아두이노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메가보드의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경우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핀번호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선언 필요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x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47597" y="1489986"/>
            <a:ext cx="6104119" cy="579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l</a:t>
            </a: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oop </a:t>
            </a:r>
            <a:r>
              <a:rPr kumimoji="0" lang="ko-KR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부분 </a:t>
            </a: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&lt; </a:t>
            </a:r>
            <a:r>
              <a:rPr kumimoji="0" lang="ko-KR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블루투스 모듈</a:t>
            </a:r>
            <a:r>
              <a:rPr kumimoji="0" lang="en-US" altLang="ko-KR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</a:t>
            </a:r>
            <a:r>
              <a:rPr kumimoji="0" lang="ko-KR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→</a:t>
            </a: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</a:t>
            </a:r>
            <a:r>
              <a:rPr kumimoji="0" lang="ko-KR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핸드폰 </a:t>
            </a: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&gt;</a:t>
            </a:r>
            <a:r>
              <a:rPr kumimoji="0" lang="ko-KR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</a:t>
            </a:r>
            <a:endParaRPr kumimoji="0" lang="en-US" altLang="ko-KR" sz="25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72075" y="2533454"/>
            <a:ext cx="38848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if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(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Serial.available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())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{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   Serial2.write(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Serial.read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());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143893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E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31114" y="1115219"/>
            <a:ext cx="11389488" cy="5552693"/>
          </a:xfrm>
          <a:prstGeom prst="roundRect">
            <a:avLst>
              <a:gd name="adj" fmla="val 494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블루투스모듈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→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핸드폰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446">
            <a:off x="721748" y="309384"/>
            <a:ext cx="1296228" cy="12569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13160">
            <a:off x="567434" y="1226405"/>
            <a:ext cx="461625" cy="8167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2023880" y="277793"/>
            <a:ext cx="6104119" cy="579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500" dirty="0">
                <a:solidFill>
                  <a:srgbClr val="5B9BD5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2500" dirty="0">
                <a:solidFill>
                  <a:srgbClr val="5B9BD5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설명</a:t>
            </a:r>
            <a:endParaRPr lang="en-US" altLang="ko-KR" sz="2500" dirty="0">
              <a:solidFill>
                <a:prstClr val="black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46062" y="1426116"/>
            <a:ext cx="4667174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loop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부분 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&lt;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핸드폰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→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블루투스 모듈 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&gt;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96493" y="2062426"/>
            <a:ext cx="107261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while(Serial2.available()){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   char Char1 = (char)Serial2.read(); //Serial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int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값을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char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형으로 변환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  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String1 += Char1; //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수신되는 문자를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String1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에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모두 붙임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(1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바이트씩 전송되는 것을 연결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   delay(5); //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수신 문자열 끊김 방지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}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 if(!String1.equals("")){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  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Serial.println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("input String :"+String1);//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시리얼모니터에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String1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값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출력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  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String1="";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//String1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변수값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초기화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4301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E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37392" y="1361891"/>
            <a:ext cx="11389488" cy="5197282"/>
          </a:xfrm>
          <a:prstGeom prst="roundRect">
            <a:avLst>
              <a:gd name="adj" fmla="val 494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446">
            <a:off x="721748" y="309384"/>
            <a:ext cx="1296228" cy="12569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13160">
            <a:off x="567434" y="1226405"/>
            <a:ext cx="461625" cy="8167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2023880" y="277793"/>
            <a:ext cx="6104119" cy="579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 smtClean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5. </a:t>
            </a:r>
            <a:r>
              <a:rPr lang="ko-KR" altLang="en-US" sz="2500" dirty="0" smtClean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블루투스 모듈의 활용 </a:t>
            </a:r>
            <a:r>
              <a:rPr lang="en-US" altLang="ko-KR" sz="2500" dirty="0" smtClean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2200" dirty="0" err="1" smtClean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드론</a:t>
            </a:r>
            <a:r>
              <a:rPr lang="ko-KR" altLang="en-US" sz="2200" dirty="0" smtClean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동작시키기 </a:t>
            </a:r>
            <a:endParaRPr lang="en-US" altLang="ko-KR" sz="2500" dirty="0" smtClean="0">
              <a:solidFill>
                <a:schemeClr val="accent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183" y="1468123"/>
            <a:ext cx="2004234" cy="2882065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H="1">
            <a:off x="7930662" y="2960773"/>
            <a:ext cx="1280505" cy="15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H="1" flipV="1">
            <a:off x="3851031" y="2976506"/>
            <a:ext cx="74793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137536" y="4692449"/>
            <a:ext cx="877060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블루투스 모듈과 </a:t>
            </a:r>
            <a:r>
              <a:rPr lang="ko-KR" altLang="en-US" dirty="0" err="1" smtClean="0"/>
              <a:t>아두이노를</a:t>
            </a:r>
            <a:r>
              <a:rPr lang="ko-KR" altLang="en-US" dirty="0" smtClean="0"/>
              <a:t> 이용하여 </a:t>
            </a:r>
            <a:r>
              <a:rPr lang="ko-KR" altLang="en-US" dirty="0" err="1" smtClean="0"/>
              <a:t>드론을</a:t>
            </a:r>
            <a:r>
              <a:rPr lang="ko-KR" altLang="en-US" dirty="0" smtClean="0"/>
              <a:t> 동작시키는 것으로 사용되는 전력량이 중요한 </a:t>
            </a:r>
            <a:r>
              <a:rPr lang="ko-KR" altLang="en-US" dirty="0" err="1" smtClean="0"/>
              <a:t>드론을</a:t>
            </a:r>
            <a:r>
              <a:rPr lang="ko-KR" altLang="en-US" dirty="0" smtClean="0"/>
              <a:t> 블루투스의 저전력을 이용하여 더 오래 동작시킬 수 있게 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동작 또한 스마트 폰의 </a:t>
            </a:r>
            <a:r>
              <a:rPr lang="ko-KR" altLang="en-US" dirty="0" err="1" smtClean="0"/>
              <a:t>어플을</a:t>
            </a:r>
            <a:r>
              <a:rPr lang="ko-KR" altLang="en-US" dirty="0" smtClean="0"/>
              <a:t> 이용하기 때문에  간편히 동작 시킬 수 있게 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32" y="1954121"/>
            <a:ext cx="2892454" cy="216426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968" y="2135028"/>
            <a:ext cx="3225936" cy="198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E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01256" y="1194837"/>
            <a:ext cx="11389488" cy="5197282"/>
          </a:xfrm>
          <a:prstGeom prst="roundRect">
            <a:avLst>
              <a:gd name="adj" fmla="val 494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446">
            <a:off x="721748" y="309384"/>
            <a:ext cx="1296228" cy="12569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13160">
            <a:off x="567434" y="1226405"/>
            <a:ext cx="461625" cy="8167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2023880" y="277793"/>
            <a:ext cx="6104119" cy="579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altLang="ko-KR" sz="2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5. </a:t>
            </a:r>
            <a:r>
              <a:rPr kumimoji="0" lang="ko-KR" alt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블루투스 모듈의 활용 </a:t>
            </a:r>
            <a:r>
              <a:rPr kumimoji="0" lang="en-US" altLang="ko-KR" sz="2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- </a:t>
            </a:r>
            <a:r>
              <a:rPr lang="ko-KR" altLang="en-US" sz="2200" dirty="0" err="1" smtClean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드론</a:t>
            </a:r>
            <a:r>
              <a:rPr lang="ko-KR" altLang="en-US" sz="2200" dirty="0" smtClean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2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동작시키기 </a:t>
            </a:r>
            <a:endParaRPr lang="en-US" altLang="ko-KR" sz="2500" dirty="0">
              <a:solidFill>
                <a:schemeClr val="accent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64150" y="1804553"/>
            <a:ext cx="7335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활용의 한계점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블루투스의 한계점은 거리</a:t>
            </a:r>
            <a:r>
              <a:rPr lang="en-US" altLang="ko-KR" sz="2400" dirty="0" smtClean="0"/>
              <a:t>&amp;</a:t>
            </a:r>
            <a:r>
              <a:rPr lang="ko-KR" altLang="en-US" sz="2400" dirty="0" smtClean="0"/>
              <a:t> 보안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369862" y="2581046"/>
            <a:ext cx="1003150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→ 해결 방안</a:t>
            </a:r>
            <a:r>
              <a:rPr lang="en-US" altLang="ko-KR" sz="2400" dirty="0"/>
              <a:t> </a:t>
            </a:r>
            <a:endParaRPr lang="en-US" altLang="ko-KR" sz="2400" dirty="0" smtClean="0"/>
          </a:p>
          <a:p>
            <a:endParaRPr lang="en-US" altLang="ko-KR" dirty="0"/>
          </a:p>
          <a:p>
            <a:r>
              <a:rPr lang="ko-KR" altLang="en-US" dirty="0" smtClean="0"/>
              <a:t>거리의 제한의 경우 블루투스의 원활한 통신 제한 거리는 </a:t>
            </a:r>
            <a:r>
              <a:rPr lang="en-US" altLang="ko-KR" dirty="0" smtClean="0"/>
              <a:t>10M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따라서 그보다 긴 거리에서 사용할 경우를 생각해야 하는데 이를 위하여 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블루투스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lang="ko-KR" altLang="en-US" dirty="0" err="1" smtClean="0">
                <a:solidFill>
                  <a:schemeClr val="accent1">
                    <a:lumMod val="75000"/>
                  </a:schemeClr>
                </a:solidFill>
              </a:rPr>
              <a:t>무선랜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(Wi-Fi)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 컨버터</a:t>
            </a:r>
            <a:r>
              <a:rPr lang="ko-KR" altLang="en-US" dirty="0" smtClean="0"/>
              <a:t>를 이용하여 </a:t>
            </a:r>
            <a:r>
              <a:rPr lang="en-US" altLang="ko-KR" dirty="0"/>
              <a:t>10m </a:t>
            </a:r>
            <a:r>
              <a:rPr lang="ko-KR" altLang="en-US" dirty="0"/>
              <a:t>이내의 거리는 블루투스를 이용하고 그보다 </a:t>
            </a:r>
            <a:r>
              <a:rPr lang="ko-KR" altLang="en-US" dirty="0" err="1"/>
              <a:t>먼거리가</a:t>
            </a:r>
            <a:r>
              <a:rPr lang="ko-KR" altLang="en-US" dirty="0"/>
              <a:t> </a:t>
            </a:r>
            <a:r>
              <a:rPr lang="ko-KR" altLang="en-US" dirty="0" smtClean="0"/>
              <a:t>되면 </a:t>
            </a:r>
            <a:r>
              <a:rPr lang="ko-KR" altLang="en-US" dirty="0" err="1" smtClean="0"/>
              <a:t>무선랜을</a:t>
            </a:r>
            <a:r>
              <a:rPr lang="ko-KR" altLang="en-US" dirty="0" smtClean="0"/>
              <a:t> 활용하는 방식으로 해결한다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보안적인 측면에서는 </a:t>
            </a:r>
            <a:r>
              <a:rPr lang="ko-KR" altLang="ko-KR" dirty="0" smtClean="0"/>
              <a:t>공공장소와 </a:t>
            </a:r>
            <a:r>
              <a:rPr lang="ko-KR" altLang="ko-KR" dirty="0"/>
              <a:t>같이 유동인구가 많은 </a:t>
            </a:r>
            <a:r>
              <a:rPr lang="ko-KR" altLang="ko-KR" dirty="0" smtClean="0"/>
              <a:t>곳</a:t>
            </a:r>
            <a:r>
              <a:rPr lang="en-US" altLang="ko-KR" dirty="0"/>
              <a:t>(</a:t>
            </a:r>
            <a:r>
              <a:rPr lang="en-US" altLang="ko-KR" dirty="0" smtClean="0"/>
              <a:t> </a:t>
            </a:r>
            <a:r>
              <a:rPr lang="ko-KR" altLang="en-US" dirty="0" smtClean="0"/>
              <a:t>주변 기기들이 많이 잡히는 곳</a:t>
            </a:r>
            <a:r>
              <a:rPr lang="en-US" altLang="ko-KR" dirty="0" smtClean="0"/>
              <a:t>)</a:t>
            </a:r>
            <a:r>
              <a:rPr lang="ko-KR" altLang="ko-KR" dirty="0" smtClean="0"/>
              <a:t>에서는 </a:t>
            </a:r>
            <a:r>
              <a:rPr lang="ko-KR" altLang="ko-KR" dirty="0"/>
              <a:t>블루투스 기능을 </a:t>
            </a:r>
            <a:r>
              <a:rPr lang="ko-KR" altLang="en-US" dirty="0" smtClean="0"/>
              <a:t>끄거나 핸드폰 자체적인 백신을 이용하여 보안적인 측면을 강화한다</a:t>
            </a:r>
            <a:r>
              <a:rPr lang="en-US" altLang="ko-KR" dirty="0" smtClean="0"/>
              <a:t>.</a:t>
            </a:r>
            <a:endParaRPr lang="ko-KR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91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E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01256" y="1194837"/>
            <a:ext cx="11389488" cy="5197282"/>
          </a:xfrm>
          <a:prstGeom prst="roundRect">
            <a:avLst>
              <a:gd name="adj" fmla="val 494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446">
            <a:off x="721748" y="309384"/>
            <a:ext cx="1296228" cy="12569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13160">
            <a:off x="567434" y="1226405"/>
            <a:ext cx="461625" cy="8167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2023880" y="277793"/>
            <a:ext cx="6104119" cy="579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rgbClr val="5B9BD5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  <a:r>
              <a:rPr lang="en-US" altLang="ko-KR" sz="2500" dirty="0" smtClean="0">
                <a:solidFill>
                  <a:srgbClr val="5B9BD5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2500" dirty="0" smtClean="0">
                <a:solidFill>
                  <a:srgbClr val="5B9BD5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추가 된 부분</a:t>
            </a:r>
            <a:r>
              <a:rPr lang="en-US" altLang="ko-KR" sz="2500" dirty="0" smtClean="0">
                <a:solidFill>
                  <a:srgbClr val="5B9BD5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-SETUP Serial </a:t>
            </a:r>
            <a:r>
              <a:rPr lang="ko-KR" altLang="en-US" sz="2500" dirty="0" smtClean="0">
                <a:solidFill>
                  <a:srgbClr val="5B9BD5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  <a:r>
              <a:rPr lang="en-US" altLang="ko-KR" sz="2500" dirty="0" smtClean="0">
                <a:solidFill>
                  <a:srgbClr val="5B9BD5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z="2500" dirty="0">
              <a:solidFill>
                <a:srgbClr val="5B9BD5">
                  <a:lumMod val="50000"/>
                </a:srgb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504304" y="2612183"/>
            <a:ext cx="2281881" cy="10214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636476" y="1875717"/>
            <a:ext cx="1589902" cy="5791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636476" y="3664567"/>
            <a:ext cx="2018270" cy="5791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60822" y="2938263"/>
            <a:ext cx="1968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BLUETOOTH</a:t>
            </a:r>
            <a:r>
              <a:rPr lang="ko-KR" altLang="en-US" dirty="0" smtClean="0"/>
              <a:t> 모듈</a:t>
            </a:r>
            <a:endParaRPr lang="en-US" altLang="ko-KR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7801232" y="1980630"/>
            <a:ext cx="1260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스마트폰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801232" y="3772930"/>
            <a:ext cx="1746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시리얼 모니터</a:t>
            </a:r>
            <a:endParaRPr lang="ko-KR" altLang="en-US" dirty="0"/>
          </a:p>
        </p:txBody>
      </p:sp>
      <p:cxnSp>
        <p:nvCxnSpPr>
          <p:cNvPr id="14" name="직선 화살표 연결선 13"/>
          <p:cNvCxnSpPr>
            <a:endCxn id="12" idx="1"/>
          </p:cNvCxnSpPr>
          <p:nvPr/>
        </p:nvCxnSpPr>
        <p:spPr>
          <a:xfrm>
            <a:off x="4786185" y="3146854"/>
            <a:ext cx="2850291" cy="807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3" idx="3"/>
            <a:endCxn id="4" idx="1"/>
          </p:cNvCxnSpPr>
          <p:nvPr/>
        </p:nvCxnSpPr>
        <p:spPr>
          <a:xfrm flipV="1">
            <a:off x="4786185" y="2165297"/>
            <a:ext cx="2850291" cy="957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642919" y="2290119"/>
            <a:ext cx="111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Serial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618206" y="3550500"/>
            <a:ext cx="111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Serial2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957383" y="4707892"/>
            <a:ext cx="66973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두 연결의 경우 각각의 경우가 모두 필요하며 </a:t>
            </a:r>
            <a:endParaRPr lang="en-US" altLang="ko-KR" sz="1600" dirty="0" smtClean="0"/>
          </a:p>
          <a:p>
            <a:r>
              <a:rPr lang="ko-KR" altLang="en-US" sz="1600" dirty="0" smtClean="0"/>
              <a:t>모듈과 </a:t>
            </a:r>
            <a:r>
              <a:rPr lang="ko-KR" altLang="en-US" sz="1600" dirty="0" err="1" smtClean="0"/>
              <a:t>스마트폰의</a:t>
            </a:r>
            <a:r>
              <a:rPr lang="ko-KR" altLang="en-US" sz="1600" dirty="0" smtClean="0"/>
              <a:t>  통신을 연결할 </a:t>
            </a:r>
            <a:r>
              <a:rPr lang="en-US" altLang="ko-KR" sz="1600" dirty="0" smtClean="0"/>
              <a:t>Serial</a:t>
            </a:r>
            <a:endParaRPr lang="en-US" altLang="ko-KR" sz="1600" dirty="0"/>
          </a:p>
          <a:p>
            <a:r>
              <a:rPr lang="ko-KR" altLang="en-US" sz="1600" dirty="0" smtClean="0"/>
              <a:t>시리얼 모니터에 값을 표시할 </a:t>
            </a:r>
            <a:r>
              <a:rPr lang="en-US" altLang="ko-KR" sz="1600" dirty="0" smtClean="0"/>
              <a:t>Serial2 </a:t>
            </a:r>
          </a:p>
          <a:p>
            <a:r>
              <a:rPr lang="ko-KR" altLang="en-US" sz="1600" dirty="0" err="1" smtClean="0"/>
              <a:t>아두이노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메가보드의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연결핀에</a:t>
            </a:r>
            <a:r>
              <a:rPr lang="ko-KR" altLang="en-US" sz="1600" dirty="0" smtClean="0"/>
              <a:t> 따라 </a:t>
            </a:r>
            <a:r>
              <a:rPr lang="en-US" altLang="ko-KR" sz="1600" dirty="0" smtClean="0"/>
              <a:t>Serial(</a:t>
            </a:r>
            <a:r>
              <a:rPr lang="en-US" altLang="ko-KR" sz="1600" dirty="0" err="1" smtClean="0"/>
              <a:t>num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에서 </a:t>
            </a:r>
            <a:r>
              <a:rPr lang="en-US" altLang="ko-KR" sz="1600" dirty="0" err="1" smtClean="0"/>
              <a:t>num</a:t>
            </a:r>
            <a:r>
              <a:rPr lang="ko-KR" altLang="en-US" sz="1600" dirty="0" smtClean="0"/>
              <a:t>값이 달라진다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6749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E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01256" y="1194837"/>
            <a:ext cx="11389488" cy="5197282"/>
          </a:xfrm>
          <a:prstGeom prst="roundRect">
            <a:avLst>
              <a:gd name="adj" fmla="val 494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446">
            <a:off x="721748" y="309384"/>
            <a:ext cx="1296228" cy="12569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13160">
            <a:off x="567434" y="1226405"/>
            <a:ext cx="461625" cy="8167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2023880" y="277793"/>
            <a:ext cx="6104119" cy="579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 smtClean="0">
                <a:solidFill>
                  <a:srgbClr val="5B9BD5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6. </a:t>
            </a:r>
            <a:r>
              <a:rPr lang="ko-KR" altLang="en-US" sz="2500" dirty="0">
                <a:solidFill>
                  <a:srgbClr val="5B9BD5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추가 된 </a:t>
            </a:r>
            <a:r>
              <a:rPr lang="ko-KR" altLang="en-US" sz="2500" dirty="0" smtClean="0">
                <a:solidFill>
                  <a:srgbClr val="5B9BD5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부분</a:t>
            </a:r>
            <a:r>
              <a:rPr lang="en-US" altLang="ko-KR" sz="2500" dirty="0" smtClean="0">
                <a:solidFill>
                  <a:srgbClr val="5B9BD5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2- </a:t>
            </a:r>
            <a:r>
              <a:rPr lang="ko-KR" altLang="en-US" sz="2500" dirty="0" smtClean="0">
                <a:solidFill>
                  <a:srgbClr val="5B9BD5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그 외 </a:t>
            </a:r>
            <a:r>
              <a:rPr lang="en-US" altLang="ko-KR" sz="2500" dirty="0" smtClean="0">
                <a:solidFill>
                  <a:srgbClr val="5B9BD5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AT </a:t>
            </a:r>
            <a:r>
              <a:rPr lang="ko-KR" altLang="en-US" sz="2500" dirty="0" smtClean="0">
                <a:solidFill>
                  <a:srgbClr val="5B9BD5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명령어 확인</a:t>
            </a:r>
            <a:endParaRPr lang="en-US" altLang="ko-KR" sz="2500" dirty="0">
              <a:solidFill>
                <a:srgbClr val="5B9BD5">
                  <a:lumMod val="50000"/>
                </a:srgb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59101" y="1765936"/>
            <a:ext cx="976312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  실습에서 사용된 </a:t>
            </a:r>
            <a:r>
              <a:rPr lang="en-US" altLang="ko-KR" dirty="0" smtClean="0"/>
              <a:t>AT , AT+NAME, AT+PIN, AT+BAUD </a:t>
            </a:r>
            <a:r>
              <a:rPr lang="ko-KR" altLang="en-US" dirty="0" smtClean="0"/>
              <a:t>외에도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AT+NAMEnewname</a:t>
            </a:r>
            <a:r>
              <a:rPr lang="en-US" altLang="ko-KR" dirty="0" smtClean="0"/>
              <a:t>- </a:t>
            </a:r>
            <a:r>
              <a:rPr lang="ko-KR" altLang="en-US" dirty="0"/>
              <a:t>모듈 이름 변경</a:t>
            </a:r>
          </a:p>
          <a:p>
            <a:r>
              <a:rPr lang="en-US" altLang="ko-KR" dirty="0" err="1"/>
              <a:t>AT+BAUDx</a:t>
            </a:r>
            <a:r>
              <a:rPr lang="en-US" altLang="ko-KR" dirty="0"/>
              <a:t>- Baud </a:t>
            </a:r>
            <a:r>
              <a:rPr lang="ko-KR" altLang="en-US" dirty="0"/>
              <a:t>변경</a:t>
            </a:r>
          </a:p>
          <a:p>
            <a:r>
              <a:rPr lang="en-US" altLang="ko-KR" dirty="0"/>
              <a:t>AT+ADDR </a:t>
            </a:r>
            <a:r>
              <a:rPr lang="en-US" altLang="ko-KR" dirty="0" smtClean="0"/>
              <a:t>– </a:t>
            </a:r>
            <a:r>
              <a:rPr lang="en-US" altLang="ko-KR" dirty="0"/>
              <a:t>Mac </a:t>
            </a:r>
            <a:r>
              <a:rPr lang="ko-KR" altLang="en-US" dirty="0"/>
              <a:t>주소 </a:t>
            </a:r>
            <a:r>
              <a:rPr lang="ko-KR" altLang="en-US" dirty="0" smtClean="0"/>
              <a:t>확인</a:t>
            </a:r>
            <a:endParaRPr lang="ko-KR" altLang="en-US" dirty="0"/>
          </a:p>
          <a:p>
            <a:r>
              <a:rPr lang="en-US" altLang="ko-KR" dirty="0"/>
              <a:t>AT+RESET </a:t>
            </a:r>
            <a:r>
              <a:rPr lang="en-US" altLang="ko-KR" dirty="0" smtClean="0"/>
              <a:t>– </a:t>
            </a:r>
            <a:r>
              <a:rPr lang="ko-KR" altLang="en-US" dirty="0"/>
              <a:t>모듈 </a:t>
            </a:r>
            <a:r>
              <a:rPr lang="ko-KR" altLang="en-US" dirty="0" err="1"/>
              <a:t>재시작</a:t>
            </a:r>
            <a:r>
              <a:rPr lang="en-US" altLang="ko-KR" dirty="0"/>
              <a:t>, </a:t>
            </a:r>
            <a:r>
              <a:rPr lang="ko-KR" altLang="en-US" dirty="0"/>
              <a:t>현재 연결은 종료</a:t>
            </a:r>
          </a:p>
          <a:p>
            <a:r>
              <a:rPr lang="en-US" altLang="ko-KR" dirty="0"/>
              <a:t>AT+RENEW </a:t>
            </a:r>
            <a:r>
              <a:rPr lang="en-US" altLang="ko-KR" dirty="0" smtClean="0"/>
              <a:t>– </a:t>
            </a:r>
            <a:r>
              <a:rPr lang="ko-KR" altLang="en-US" dirty="0"/>
              <a:t>공장 초기화</a:t>
            </a:r>
          </a:p>
          <a:p>
            <a:r>
              <a:rPr lang="en-US" altLang="ko-KR" dirty="0"/>
              <a:t>AT+ROLE- </a:t>
            </a:r>
            <a:r>
              <a:rPr lang="ko-KR" altLang="en-US" dirty="0"/>
              <a:t>마스터 모드 </a:t>
            </a:r>
            <a:r>
              <a:rPr lang="en-US" altLang="ko-KR" dirty="0"/>
              <a:t>OR </a:t>
            </a:r>
            <a:r>
              <a:rPr lang="ko-KR" altLang="en-US" dirty="0" err="1"/>
              <a:t>슬레이브</a:t>
            </a:r>
            <a:r>
              <a:rPr lang="ko-KR" altLang="en-US" dirty="0"/>
              <a:t> 모드 확인</a:t>
            </a:r>
          </a:p>
          <a:p>
            <a:r>
              <a:rPr lang="en-US" altLang="ko-KR" dirty="0" smtClean="0"/>
              <a:t>AT+IMMEX- </a:t>
            </a:r>
            <a:r>
              <a:rPr lang="ko-KR" altLang="en-US" dirty="0"/>
              <a:t>시작 모드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또한 </a:t>
            </a:r>
            <a:r>
              <a:rPr lang="en-US" altLang="ko-KR" dirty="0" smtClean="0"/>
              <a:t>NAME, ADDR, BAUD, ROLE, IMME </a:t>
            </a:r>
            <a:r>
              <a:rPr lang="ko-KR" altLang="en-US" dirty="0" smtClean="0"/>
              <a:t>의 경우 뒤에 </a:t>
            </a:r>
            <a:r>
              <a:rPr lang="en-US" altLang="ko-KR" dirty="0" smtClean="0"/>
              <a:t>? </a:t>
            </a:r>
            <a:r>
              <a:rPr lang="ko-KR" altLang="en-US" dirty="0" smtClean="0"/>
              <a:t>를 붙일 시 현재 설정의 상태를 알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659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E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grpSp>
        <p:nvGrpSpPr>
          <p:cNvPr id="9" name="그룹 8"/>
          <p:cNvGrpSpPr/>
          <p:nvPr/>
        </p:nvGrpSpPr>
        <p:grpSpPr>
          <a:xfrm>
            <a:off x="2483363" y="251943"/>
            <a:ext cx="7170841" cy="5851238"/>
            <a:chOff x="2483363" y="251943"/>
            <a:chExt cx="7170841" cy="585123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556687">
              <a:off x="3318034" y="2265737"/>
              <a:ext cx="1162859" cy="18672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636080">
              <a:off x="7583077" y="1113817"/>
              <a:ext cx="1123810" cy="1400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1328" y="708485"/>
              <a:ext cx="1400000" cy="149523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3598" y="343443"/>
              <a:ext cx="1723810" cy="165714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118140">
              <a:off x="7933685" y="2326214"/>
              <a:ext cx="780953" cy="155238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092947">
              <a:off x="3885937" y="1007632"/>
              <a:ext cx="590477" cy="115238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86769">
              <a:off x="4037838" y="334246"/>
              <a:ext cx="999685" cy="223316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67617">
              <a:off x="7074124" y="251943"/>
              <a:ext cx="904762" cy="201904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613160">
              <a:off x="3553137" y="3755966"/>
              <a:ext cx="400486" cy="70855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6522" y="3482514"/>
              <a:ext cx="811680" cy="78028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40702">
              <a:off x="2483363" y="1766086"/>
              <a:ext cx="637822" cy="68121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118140">
              <a:off x="9236924" y="5149850"/>
              <a:ext cx="417280" cy="82947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67617">
              <a:off x="3133248" y="5057116"/>
              <a:ext cx="399660" cy="89187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807282">
              <a:off x="8976045" y="1843892"/>
              <a:ext cx="326715" cy="64160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696294">
              <a:off x="3082991" y="4125952"/>
              <a:ext cx="455800" cy="73190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275235">
              <a:off x="4137763" y="5679179"/>
              <a:ext cx="441060" cy="42400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79779">
              <a:off x="8551736" y="655989"/>
              <a:ext cx="566914" cy="54498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4128">
              <a:off x="2728193" y="3062173"/>
              <a:ext cx="294163" cy="57768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" name="모서리가 둥근 직사각형 2"/>
          <p:cNvSpPr/>
          <p:nvPr/>
        </p:nvSpPr>
        <p:spPr>
          <a:xfrm>
            <a:off x="3902639" y="1235639"/>
            <a:ext cx="4386723" cy="4386723"/>
          </a:xfrm>
          <a:prstGeom prst="roundRect">
            <a:avLst/>
          </a:prstGeom>
          <a:solidFill>
            <a:schemeClr val="tx1">
              <a:lumMod val="50000"/>
              <a:lumOff val="50000"/>
              <a:alpha val="48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4119551" y="1452551"/>
            <a:ext cx="3952898" cy="3952898"/>
          </a:xfrm>
          <a:prstGeom prst="round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13160">
            <a:off x="3706695" y="1684721"/>
            <a:ext cx="742857" cy="13142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446">
            <a:off x="7494485" y="3998328"/>
            <a:ext cx="1296228" cy="12569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18140">
            <a:off x="3909317" y="4782813"/>
            <a:ext cx="259609" cy="5160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20368">
            <a:off x="7185070" y="5051535"/>
            <a:ext cx="661126" cy="6355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TextBox 32"/>
          <p:cNvSpPr txBox="1"/>
          <p:nvPr/>
        </p:nvSpPr>
        <p:spPr>
          <a:xfrm>
            <a:off x="4172257" y="2988170"/>
            <a:ext cx="3963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감사합니다</a:t>
            </a:r>
            <a:endParaRPr lang="ko-KR" altLang="en-US" sz="48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17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45656" y="49748"/>
            <a:ext cx="12192000" cy="6858000"/>
          </a:xfrm>
          <a:prstGeom prst="rect">
            <a:avLst/>
          </a:prstGeom>
          <a:solidFill>
            <a:srgbClr val="F8E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208515" y="1778836"/>
            <a:ext cx="11767127" cy="4972946"/>
          </a:xfrm>
          <a:prstGeom prst="roundRect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08" y="0"/>
            <a:ext cx="4251765" cy="245818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515648" y="557307"/>
            <a:ext cx="26274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목차</a:t>
            </a:r>
            <a:endParaRPr lang="en-US" altLang="ko-KR" sz="40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r"/>
            <a:r>
              <a:rPr lang="en-US" altLang="ko-KR" sz="3200" dirty="0" smtClean="0"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Contents</a:t>
            </a:r>
            <a:endParaRPr lang="ko-KR" altLang="en-US" sz="3200" dirty="0"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728305" y="2416489"/>
            <a:ext cx="4026087" cy="1523924"/>
            <a:chOff x="6324281" y="3021764"/>
            <a:chExt cx="4026087" cy="1523924"/>
          </a:xfrm>
        </p:grpSpPr>
        <p:sp>
          <p:nvSpPr>
            <p:cNvPr id="14" name="TextBox 13"/>
            <p:cNvSpPr txBox="1"/>
            <p:nvPr/>
          </p:nvSpPr>
          <p:spPr>
            <a:xfrm>
              <a:off x="7039071" y="3121064"/>
              <a:ext cx="33112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블루투스 설정과 동작 확인</a:t>
              </a:r>
              <a:endParaRPr lang="ko-KR" altLang="en-US" sz="20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98650" y="3622358"/>
              <a:ext cx="237536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시리얼 모니터</a:t>
              </a:r>
              <a:endPara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문자 출력</a:t>
              </a:r>
              <a:endPara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6324281" y="3021764"/>
              <a:ext cx="703833" cy="60059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solidFill>
                    <a:schemeClr val="tx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03</a:t>
              </a:r>
              <a:endParaRPr lang="ko-KR" altLang="en-US" sz="20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047359" y="2342267"/>
            <a:ext cx="3424485" cy="2354920"/>
            <a:chOff x="3093891" y="3021764"/>
            <a:chExt cx="3424485" cy="2354920"/>
          </a:xfrm>
        </p:grpSpPr>
        <p:sp>
          <p:nvSpPr>
            <p:cNvPr id="4" name="타원 3"/>
            <p:cNvSpPr/>
            <p:nvPr/>
          </p:nvSpPr>
          <p:spPr>
            <a:xfrm>
              <a:off x="3093891" y="3021764"/>
              <a:ext cx="703833" cy="60059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solidFill>
                    <a:schemeClr val="tx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01</a:t>
              </a:r>
              <a:endParaRPr lang="ko-KR" altLang="en-US" sz="20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803202" y="3121064"/>
              <a:ext cx="25471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모듈의 작동 원리</a:t>
              </a:r>
              <a:endParaRPr lang="en-US" altLang="ko-KR" sz="20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520966" y="3622358"/>
              <a:ext cx="299741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마스터 모듈</a:t>
              </a:r>
              <a:endPara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dirty="0" err="1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슬레이브</a:t>
              </a:r>
              <a:r>
                <a:rPr lang="ko-KR" altLang="en-US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모듈</a:t>
              </a:r>
              <a:endPara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altLang="ko-KR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SPP (serial port profile)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모듈의 연결 프로세스</a:t>
              </a:r>
              <a:endPara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4471844" y="2404346"/>
            <a:ext cx="3175865" cy="1523924"/>
            <a:chOff x="6324281" y="3021764"/>
            <a:chExt cx="3175865" cy="1523924"/>
          </a:xfrm>
        </p:grpSpPr>
        <p:sp>
          <p:nvSpPr>
            <p:cNvPr id="17" name="TextBox 16"/>
            <p:cNvSpPr txBox="1"/>
            <p:nvPr/>
          </p:nvSpPr>
          <p:spPr>
            <a:xfrm>
              <a:off x="7039072" y="3121064"/>
              <a:ext cx="23040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모듈 및 회로 구성</a:t>
              </a:r>
              <a:endParaRPr lang="ko-KR" altLang="en-US" sz="20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756836" y="3622358"/>
              <a:ext cx="27433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altLang="ko-KR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HC-01 </a:t>
              </a:r>
              <a:r>
                <a:rPr lang="ko-KR" altLang="en-US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블루투스 모듈</a:t>
              </a:r>
              <a:endPara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회로 구성 방식</a:t>
              </a:r>
              <a:endPara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6324281" y="3021764"/>
              <a:ext cx="703833" cy="60059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solidFill>
                    <a:schemeClr val="tx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02</a:t>
              </a:r>
              <a:endParaRPr lang="ko-KR" altLang="en-US" sz="20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485916" y="4497111"/>
            <a:ext cx="3396699" cy="600594"/>
            <a:chOff x="6324281" y="3021764"/>
            <a:chExt cx="3396699" cy="600594"/>
          </a:xfrm>
        </p:grpSpPr>
        <p:sp>
          <p:nvSpPr>
            <p:cNvPr id="23" name="TextBox 22"/>
            <p:cNvSpPr txBox="1"/>
            <p:nvPr/>
          </p:nvSpPr>
          <p:spPr>
            <a:xfrm>
              <a:off x="7039071" y="3121064"/>
              <a:ext cx="26819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코드 설명</a:t>
              </a:r>
              <a:endParaRPr lang="ko-KR" altLang="en-US" sz="20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6324281" y="3021764"/>
              <a:ext cx="703833" cy="60059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solidFill>
                    <a:schemeClr val="tx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04</a:t>
              </a:r>
              <a:endParaRPr lang="ko-KR" altLang="en-US" sz="20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728305" y="4497111"/>
            <a:ext cx="3765571" cy="1523924"/>
            <a:chOff x="6324281" y="3021764"/>
            <a:chExt cx="3765571" cy="1523924"/>
          </a:xfrm>
        </p:grpSpPr>
        <p:sp>
          <p:nvSpPr>
            <p:cNvPr id="27" name="TextBox 26"/>
            <p:cNvSpPr txBox="1"/>
            <p:nvPr/>
          </p:nvSpPr>
          <p:spPr>
            <a:xfrm>
              <a:off x="7039072" y="3121064"/>
              <a:ext cx="2093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모듈의 활용</a:t>
              </a:r>
              <a:endParaRPr lang="ko-KR" altLang="en-US" sz="20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756836" y="3622358"/>
              <a:ext cx="333301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활용</a:t>
              </a:r>
              <a:r>
                <a:rPr lang="en-US" altLang="ko-KR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[</a:t>
              </a:r>
              <a:r>
                <a:rPr lang="ko-KR" altLang="en-US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블루투스</a:t>
              </a:r>
              <a:r>
                <a:rPr lang="ko-KR" altLang="en-US" dirty="0" smtClean="0">
                  <a:solidFill>
                    <a:prstClr val="black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dirty="0">
                  <a:solidFill>
                    <a:prstClr val="black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↔ </a:t>
              </a:r>
              <a:r>
                <a:rPr lang="ko-KR" altLang="en-US" dirty="0" err="1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드론</a:t>
              </a:r>
              <a:r>
                <a:rPr lang="en-US" altLang="ko-KR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]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활용의 한계점과 해결방식</a:t>
              </a:r>
              <a:endPara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6324281" y="3021764"/>
              <a:ext cx="703833" cy="60059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solidFill>
                    <a:schemeClr val="tx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05</a:t>
              </a:r>
              <a:endParaRPr lang="ko-KR" altLang="en-US" sz="20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560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E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31114" y="1267863"/>
            <a:ext cx="11389488" cy="5400500"/>
          </a:xfrm>
          <a:prstGeom prst="roundRect">
            <a:avLst>
              <a:gd name="adj" fmla="val 494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446">
            <a:off x="721748" y="309384"/>
            <a:ext cx="1296228" cy="12569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13160">
            <a:off x="567434" y="1226405"/>
            <a:ext cx="461625" cy="8167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897925" y="408812"/>
            <a:ext cx="4327933" cy="1156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1. </a:t>
            </a:r>
            <a:r>
              <a:rPr kumimoji="0" lang="ko-KR" alt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블루투스 모듈의 작동 원리</a:t>
            </a:r>
            <a:endParaRPr kumimoji="0" lang="en-US" altLang="ko-KR" sz="2500" b="0" i="0" u="none" strike="noStrike" kern="1200" cap="none" spc="0" normalizeH="0" baseline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03309" y="1323100"/>
            <a:ext cx="9817293" cy="4824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블루투스 </a:t>
            </a:r>
            <a:r>
              <a:rPr kumimoji="0" lang="en-US" altLang="ko-KR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= </a:t>
            </a:r>
            <a:r>
              <a:rPr kumimoji="0" lang="ko-KR" alt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마스터 모듈 </a:t>
            </a:r>
            <a:r>
              <a:rPr kumimoji="0" lang="en-US" altLang="ko-KR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+ </a:t>
            </a:r>
            <a:r>
              <a:rPr kumimoji="0" lang="ko-KR" altLang="en-US" sz="25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슬레이브</a:t>
            </a:r>
            <a:r>
              <a:rPr kumimoji="0" lang="ko-KR" alt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모듈로 구성</a:t>
            </a:r>
            <a:endParaRPr kumimoji="0" lang="en-US" altLang="ko-KR" sz="25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5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    *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마스터 모듈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다른 모듈에 대한 연결을 형성하도록 주도권을 가짐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		     -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최대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7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개의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슬레이브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모듈 연결 가능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	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	     -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실습 시 스마트폰에 해당됨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   *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슬레이브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모듈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연결 주도권을 쥐고 있는 모듈을 기다리는 모듈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	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	     - 1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개의 마스터 모듈과 연결되어야만 사용 가능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                         -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실습 시 블루투스 모듈에 해당함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5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2244505" y="1945532"/>
            <a:ext cx="6306108" cy="5639"/>
          </a:xfrm>
          <a:prstGeom prst="line">
            <a:avLst/>
          </a:prstGeom>
          <a:ln w="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53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E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531114" y="1194837"/>
            <a:ext cx="11389488" cy="5400500"/>
          </a:xfrm>
          <a:prstGeom prst="roundRect">
            <a:avLst>
              <a:gd name="adj" fmla="val 494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446">
            <a:off x="721748" y="309384"/>
            <a:ext cx="1296228" cy="12569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13160">
            <a:off x="567434" y="1226405"/>
            <a:ext cx="461625" cy="8167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897925" y="408812"/>
            <a:ext cx="4327933" cy="1156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 smtClean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500" dirty="0" smtClean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블루투스 모듈의 작동 원리</a:t>
            </a:r>
            <a:endParaRPr lang="en-US" altLang="ko-KR" sz="2500" dirty="0" smtClean="0">
              <a:solidFill>
                <a:schemeClr val="accent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46009" y="1362123"/>
            <a:ext cx="9817293" cy="4362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블루투스 </a:t>
            </a: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0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아두이노</a:t>
            </a: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사이의 통신 이름은 </a:t>
            </a: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SPP(serial port profile), </a:t>
            </a: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직렬 포트 프로파일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 *SPP: </a:t>
            </a:r>
            <a:r>
              <a:rPr lang="ko-KR" altLang="en-US" sz="2000" u="sng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가상</a:t>
            </a: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시리얼 포트를 설정</a:t>
            </a: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, 2</a:t>
            </a: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개의 블루투스 지원 모듈을 연결하는 방법을 </a:t>
            </a:r>
            <a:endParaRPr lang="en-US" altLang="ko-KR" sz="20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 </a:t>
            </a: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정의 하는 것으로 실제로 마스터 모듈과 </a:t>
            </a:r>
            <a:r>
              <a:rPr lang="ko-KR" altLang="en-US" sz="20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슬레이브</a:t>
            </a: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모듈이 연결 되어 있는 것은 </a:t>
            </a:r>
            <a:endParaRPr lang="en-US" altLang="ko-KR" sz="20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 </a:t>
            </a: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아니지만 </a:t>
            </a: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SPP</a:t>
            </a: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사용하여 </a:t>
            </a: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RX </a:t>
            </a: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</a:t>
            </a: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TX </a:t>
            </a: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회선이 연결된 것처럼 데이터를 주고 받을            </a:t>
            </a:r>
            <a:endParaRPr lang="en-US" altLang="ko-KR" sz="20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 </a:t>
            </a: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 있도록 하는 통신 기술</a:t>
            </a:r>
            <a:endParaRPr lang="en-US" altLang="ko-KR" sz="20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1946009" y="1999695"/>
            <a:ext cx="9425573" cy="5379"/>
          </a:xfrm>
          <a:prstGeom prst="line">
            <a:avLst/>
          </a:prstGeom>
          <a:ln w="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897925" y="4812759"/>
            <a:ext cx="9813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시리얼</a:t>
            </a:r>
            <a:r>
              <a:rPr lang="en-US" altLang="ko-KR" dirty="0" smtClean="0"/>
              <a:t>(Serial) </a:t>
            </a:r>
            <a:r>
              <a:rPr lang="ko-KR" altLang="en-US" dirty="0" smtClean="0"/>
              <a:t>통신</a:t>
            </a:r>
            <a:r>
              <a:rPr lang="en-US" altLang="ko-KR" dirty="0" smtClean="0"/>
              <a:t>: </a:t>
            </a:r>
            <a:r>
              <a:rPr lang="ko-KR" altLang="en-US" dirty="0" smtClean="0"/>
              <a:t>직렬 통신으로 하나의 신호선을 이용하여 데이터를 주고 받는 통신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072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E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31114" y="1267863"/>
            <a:ext cx="11389488" cy="5400500"/>
          </a:xfrm>
          <a:prstGeom prst="roundRect">
            <a:avLst>
              <a:gd name="adj" fmla="val 494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446">
            <a:off x="721748" y="309384"/>
            <a:ext cx="1296228" cy="12569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13160">
            <a:off x="567434" y="1226405"/>
            <a:ext cx="461625" cy="8167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897925" y="408812"/>
            <a:ext cx="5400946" cy="579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1. </a:t>
            </a:r>
            <a:r>
              <a:rPr kumimoji="0" lang="ko-KR" alt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블루투스 모듈의 연결 프로세스 </a:t>
            </a:r>
            <a:endParaRPr kumimoji="0" lang="en-US" altLang="ko-KR" sz="2500" b="0" i="0" u="none" strike="noStrike" kern="1200" cap="none" spc="0" normalizeH="0" baseline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03309" y="1323100"/>
            <a:ext cx="9817293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두 모듈 간 블루투스 연결은</a:t>
            </a:r>
            <a:r>
              <a:rPr kumimoji="0" lang="ko-KR" altLang="en-US" sz="25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다중 단계 프로세스</a:t>
            </a:r>
            <a:r>
              <a:rPr kumimoji="0" lang="ko-KR" alt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</a:t>
            </a:r>
            <a:endParaRPr kumimoji="0" lang="en-US" altLang="ko-KR" sz="25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5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     1.</a:t>
            </a:r>
            <a:r>
              <a:rPr kumimoji="0" lang="en-US" altLang="ko-KR" sz="2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검색  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두 개의 블루투스 모듈</a:t>
            </a:r>
            <a:r>
              <a:rPr lang="ko-KR" altLang="en-US" sz="20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 서로 확인이 안 된 경우 다른 장치 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	        </a:t>
            </a:r>
            <a:r>
              <a:rPr lang="ko-KR" altLang="en-US" sz="2000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검색하기 위해 하나의 모듈은 검색 신호</a:t>
            </a:r>
            <a:r>
              <a:rPr lang="en-US" altLang="ko-KR" sz="2000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2000" dirty="0" err="1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inquiary</a:t>
            </a:r>
            <a:r>
              <a:rPr lang="en-US" altLang="ko-KR" sz="2000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quest)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     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를 전송하고 수신 모듈은 해당 주소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이름</a:t>
            </a:r>
            <a:r>
              <a:rPr kumimoji="0" lang="ko-KR" altLang="en-US" sz="2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 등의 정보로 응답</a:t>
            </a:r>
            <a:endParaRPr kumimoji="0" lang="en-US" altLang="ko-KR" sz="2000" b="0" i="0" u="none" strike="noStrike" kern="1200" cap="none" spc="0" normalizeH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baseline="0" dirty="0">
              <a:solidFill>
                <a:prstClr val="black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noProof="0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2. </a:t>
            </a:r>
            <a:r>
              <a:rPr lang="ko-KR" altLang="en-US" sz="2000" noProof="0" dirty="0" err="1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페이징</a:t>
            </a:r>
            <a:r>
              <a:rPr lang="ko-KR" altLang="en-US" sz="2000" noProof="0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noProof="0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2000" noProof="0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두 개의 블루투스 장치를 연결하는 프로세스로 연결 시</a:t>
            </a:r>
            <a:endParaRPr lang="en-US" altLang="ko-KR" sz="2000" noProof="0" dirty="0" smtClean="0">
              <a:solidFill>
                <a:prstClr val="black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	</a:t>
            </a:r>
            <a:r>
              <a:rPr kumimoji="0" lang="en-US" altLang="ko-KR" sz="20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</a:t>
            </a:r>
            <a:r>
              <a:rPr kumimoji="0" lang="ko-KR" altLang="en-US" sz="20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시작 전 각 장치는 다른 프로세스의 주소를 알아야 한다</a:t>
            </a:r>
            <a:r>
              <a:rPr kumimoji="0" lang="en-US" altLang="ko-KR" sz="20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2208610" y="1985246"/>
            <a:ext cx="6247742" cy="3752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54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E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31114" y="1267863"/>
            <a:ext cx="11389488" cy="5400500"/>
          </a:xfrm>
          <a:prstGeom prst="roundRect">
            <a:avLst>
              <a:gd name="adj" fmla="val 494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446">
            <a:off x="721748" y="309384"/>
            <a:ext cx="1296228" cy="12569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13160">
            <a:off x="567434" y="1226405"/>
            <a:ext cx="461625" cy="8167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897925" y="408812"/>
            <a:ext cx="5400946" cy="579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1. </a:t>
            </a:r>
            <a:r>
              <a:rPr kumimoji="0" lang="ko-KR" alt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블루투스</a:t>
            </a:r>
            <a:r>
              <a:rPr kumimoji="0" lang="ko-KR" alt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</a:t>
            </a:r>
            <a:r>
              <a:rPr kumimoji="0" lang="ko-KR" alt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모듈의</a:t>
            </a:r>
            <a:r>
              <a:rPr kumimoji="0" lang="ko-KR" alt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</a:t>
            </a:r>
            <a:r>
              <a:rPr kumimoji="0" lang="ko-KR" alt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연결 프로세스 </a:t>
            </a:r>
            <a:endParaRPr kumimoji="0" lang="en-US" altLang="ko-KR" sz="2500" b="0" i="0" u="none" strike="noStrike" kern="1200" cap="none" spc="0" normalizeH="0" baseline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03309" y="1323100"/>
            <a:ext cx="981729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두 모듈 간 블루투스 연결은 다중 단계 프로세스 </a:t>
            </a:r>
            <a:endParaRPr kumimoji="0" lang="en-US" altLang="ko-KR" sz="25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500" dirty="0">
              <a:solidFill>
                <a:prstClr val="black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연결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장치가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페이징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 프로세스를 완료하면 연결 상태가</a:t>
            </a:r>
            <a:r>
              <a:rPr kumimoji="0" lang="ko-KR" altLang="en-US" sz="2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 되며 </a:t>
            </a:r>
            <a:r>
              <a:rPr kumimoji="0" lang="en-US" altLang="ko-KR" sz="2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kumimoji="0" lang="ko-KR" altLang="en-US" sz="2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가지</a:t>
            </a:r>
            <a:r>
              <a:rPr kumimoji="0" lang="en-US" altLang="ko-KR" sz="2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0" lang="ko-KR" altLang="en-US" sz="2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모드로 전환 가능</a:t>
            </a:r>
            <a:endParaRPr kumimoji="0" lang="en-US" altLang="ko-KR" sz="2000" b="0" i="0" u="none" strike="noStrike" kern="1200" cap="none" spc="0" normalizeH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aseline="0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* </a:t>
            </a:r>
            <a:r>
              <a:rPr lang="ko-KR" altLang="en-US" sz="2000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활성 모드</a:t>
            </a:r>
            <a:r>
              <a:rPr lang="en-US" altLang="ko-KR" sz="2000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활발히 데이터를 송</a:t>
            </a:r>
            <a:r>
              <a:rPr lang="en-US" altLang="ko-KR" sz="2000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000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수신하는 일반 연결 모드</a:t>
            </a:r>
            <a:endParaRPr lang="en-US" altLang="ko-KR" sz="2000" dirty="0" smtClean="0">
              <a:solidFill>
                <a:prstClr val="black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* </a:t>
            </a:r>
            <a:r>
              <a:rPr lang="ko-KR" altLang="en-US" sz="2000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절취 모드</a:t>
            </a:r>
            <a:r>
              <a:rPr lang="en-US" altLang="ko-KR" sz="2000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절전 모드로 전환</a:t>
            </a:r>
            <a:r>
              <a:rPr lang="en-US" altLang="ko-KR" sz="2000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000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활성 단계가 약한 모드</a:t>
            </a:r>
            <a:endParaRPr lang="en-US" altLang="ko-KR" sz="2000" dirty="0" smtClean="0">
              <a:solidFill>
                <a:prstClr val="black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* </a:t>
            </a:r>
            <a:r>
              <a:rPr lang="ko-KR" altLang="en-US" sz="2000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홀드 모드</a:t>
            </a:r>
            <a:r>
              <a:rPr lang="en-US" altLang="ko-KR" sz="2000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정의된 시간 동안 절전 모드</a:t>
            </a:r>
            <a:r>
              <a:rPr lang="en-US" altLang="ko-KR" sz="2000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000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시간이 지나면 활성 </a:t>
            </a:r>
            <a:endParaRPr lang="en-US" altLang="ko-KR" sz="2000" dirty="0" smtClean="0">
              <a:solidFill>
                <a:prstClr val="black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                </a:t>
            </a:r>
            <a:r>
              <a:rPr lang="ko-KR" altLang="en-US" sz="2000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모드로 전환</a:t>
            </a:r>
            <a:endParaRPr lang="en-US" altLang="ko-KR" sz="2000" dirty="0" smtClean="0">
              <a:solidFill>
                <a:prstClr val="black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* </a:t>
            </a:r>
            <a:r>
              <a:rPr lang="ko-KR" altLang="en-US" sz="2000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주차</a:t>
            </a:r>
            <a:r>
              <a:rPr lang="en-US" altLang="ko-KR" sz="2000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(PARK)</a:t>
            </a:r>
            <a:r>
              <a:rPr lang="ko-KR" altLang="en-US" sz="2000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모드</a:t>
            </a:r>
            <a:r>
              <a:rPr lang="en-US" altLang="ko-KR" sz="2000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마스터 모듈의 명령이 있기 전까지 계속 비활성 모드</a:t>
            </a:r>
            <a:endParaRPr lang="en-US" altLang="ko-KR" sz="2000" baseline="0" dirty="0">
              <a:solidFill>
                <a:prstClr val="black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2244505" y="1994170"/>
            <a:ext cx="6247742" cy="3752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43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E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531114" y="1267863"/>
            <a:ext cx="11389488" cy="5400500"/>
          </a:xfrm>
          <a:prstGeom prst="roundRect">
            <a:avLst>
              <a:gd name="adj" fmla="val 494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446">
            <a:off x="721748" y="309384"/>
            <a:ext cx="1296228" cy="12569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13160">
            <a:off x="567434" y="1226405"/>
            <a:ext cx="461625" cy="8167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2023881" y="277793"/>
            <a:ext cx="3564118" cy="579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sz="2500" dirty="0" smtClean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2500" dirty="0" smtClean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사용한 모듈</a:t>
            </a:r>
            <a:endParaRPr lang="en-US" altLang="ko-KR" sz="2500" dirty="0" smtClean="0">
              <a:solidFill>
                <a:schemeClr val="accent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t="38561" r="107" b="30066"/>
          <a:stretch/>
        </p:blipFill>
        <p:spPr>
          <a:xfrm rot="10800000">
            <a:off x="1259100" y="1875717"/>
            <a:ext cx="4241228" cy="177604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l="-774" t="35031" r="1481" b="32545"/>
          <a:stretch/>
        </p:blipFill>
        <p:spPr>
          <a:xfrm rot="10800000">
            <a:off x="1259100" y="4000230"/>
            <a:ext cx="4241228" cy="184663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20267" y="1249778"/>
            <a:ext cx="3564118" cy="1156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“ HC-01 </a:t>
            </a:r>
            <a:r>
              <a:rPr lang="ko-KR" altLang="en-US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블루투스 모듈 </a:t>
            </a:r>
            <a:r>
              <a:rPr lang="en-US" altLang="ko-KR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”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6820267" y="1865078"/>
            <a:ext cx="3481324" cy="1997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525456" y="1884155"/>
            <a:ext cx="505995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개의 핀</a:t>
            </a:r>
            <a:endParaRPr lang="en-US" altLang="ko-KR" sz="20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 RX : </a:t>
            </a: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위에 신호를 받기 위한 핀</a:t>
            </a:r>
            <a:endParaRPr lang="en-US" altLang="ko-KR" sz="20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 TX : </a:t>
            </a: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신호를 전송하기 위한 </a:t>
            </a: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TX</a:t>
            </a: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핀</a:t>
            </a:r>
            <a:endParaRPr lang="en-US" altLang="ko-KR" sz="20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 GND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en-US" altLang="ko-KR" sz="20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Vcc</a:t>
            </a: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: 3.6V~6V ( 5V </a:t>
            </a: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연결 </a:t>
            </a: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연결 표시</a:t>
            </a:r>
            <a:endParaRPr lang="en-US" altLang="ko-KR" sz="20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처음 연결 시 블루투스 모듈의 </a:t>
            </a: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LED</a:t>
            </a: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</a:t>
            </a: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깜빡인다 </a:t>
            </a: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페어링</a:t>
            </a: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x</a:t>
            </a: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표시</a:t>
            </a: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블루투스 </a:t>
            </a:r>
            <a:r>
              <a:rPr lang="ko-KR" altLang="en-US" sz="20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페어링이</a:t>
            </a: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되면 깜빡이지 않고 계속 </a:t>
            </a:r>
            <a:endParaRPr lang="en-US" altLang="ko-KR" sz="20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켜져있는</a:t>
            </a: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상태가 된다</a:t>
            </a: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z="20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571875" y="5100638"/>
            <a:ext cx="642937" cy="61436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870472" y="4810880"/>
            <a:ext cx="676275" cy="614362"/>
          </a:xfrm>
          <a:prstGeom prst="ellipse">
            <a:avLst/>
          </a:pr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41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3477"/>
            <a:ext cx="12192000" cy="6858000"/>
          </a:xfrm>
          <a:prstGeom prst="rect">
            <a:avLst/>
          </a:prstGeom>
          <a:solidFill>
            <a:srgbClr val="F8E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531114" y="1283067"/>
            <a:ext cx="11389488" cy="5400500"/>
          </a:xfrm>
          <a:prstGeom prst="roundRect">
            <a:avLst>
              <a:gd name="adj" fmla="val 494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446">
            <a:off x="721748" y="309384"/>
            <a:ext cx="1296228" cy="12569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13160">
            <a:off x="567434" y="1226405"/>
            <a:ext cx="461625" cy="8167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897925" y="408812"/>
            <a:ext cx="5400946" cy="579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kumimoji="0" lang="en-US" altLang="ko-KR" sz="2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. </a:t>
            </a:r>
            <a:r>
              <a:rPr kumimoji="0" lang="ko-KR" alt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회로 구성 방식</a:t>
            </a:r>
            <a:endParaRPr kumimoji="0" lang="en-US" altLang="ko-KR" sz="2500" b="0" i="0" u="none" strike="noStrike" kern="1200" cap="none" spc="0" normalizeH="0" baseline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96493" y="1283067"/>
            <a:ext cx="9817293" cy="620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5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5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ko-KR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여기서 </a:t>
            </a:r>
            <a:r>
              <a:rPr lang="ko-KR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연결 방식은 블루투스의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RX- </a:t>
            </a:r>
            <a:r>
              <a:rPr lang="ko-KR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아두이노의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TX, </a:t>
            </a:r>
            <a:r>
              <a:rPr lang="ko-KR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아두이노의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RX- </a:t>
            </a:r>
            <a:r>
              <a:rPr lang="ko-KR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블루투스의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TX</a:t>
            </a:r>
            <a:r>
              <a:rPr lang="ko-KR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 교차 </a:t>
            </a:r>
            <a:r>
              <a:rPr lang="ko-KR" altLang="ko-KR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연결</a:t>
            </a:r>
            <a:endParaRPr lang="en-US" altLang="ko-KR" sz="16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다만 여기서 블루투스 모듈의 동작을 위해선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3.3V</a:t>
            </a:r>
            <a:r>
              <a:rPr lang="ko-KR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 맞춰 주어야 하기 때문에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1k, 2.2k </a:t>
            </a:r>
            <a:r>
              <a:rPr lang="ko-KR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옴 저항을 이용하여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5v </a:t>
            </a:r>
            <a:r>
              <a:rPr lang="ko-KR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동작 전압을 분배하여 </a:t>
            </a:r>
            <a:r>
              <a:rPr lang="ko-KR" altLang="ko-KR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연결했음</a:t>
            </a:r>
            <a:endParaRPr lang="ko-KR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 </a:t>
            </a:r>
            <a:endParaRPr lang="ko-KR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또한 </a:t>
            </a:r>
            <a:r>
              <a:rPr lang="ko-KR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아두이노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mega </a:t>
            </a:r>
            <a:r>
              <a:rPr lang="ko-KR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보드이기 때문에 모듈의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RX, TX</a:t>
            </a:r>
            <a:r>
              <a:rPr lang="ko-KR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핀 연결 시 소프트웨어 시리얼 통신을 사용할 필요없이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serial2</a:t>
            </a:r>
            <a:r>
              <a:rPr lang="ko-KR" altLang="ko-KR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</a:t>
            </a:r>
            <a:r>
              <a:rPr lang="ko-KR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연결함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5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    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443" y="1765936"/>
            <a:ext cx="8106706" cy="2491451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6306294" y="2783061"/>
            <a:ext cx="545123" cy="4572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816469" y="3415523"/>
            <a:ext cx="545123" cy="4572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802564" y="2847538"/>
            <a:ext cx="545123" cy="4572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73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E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531114" y="1115219"/>
            <a:ext cx="11389488" cy="5552693"/>
          </a:xfrm>
          <a:prstGeom prst="roundRect">
            <a:avLst>
              <a:gd name="adj" fmla="val 494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446">
            <a:off x="721748" y="309384"/>
            <a:ext cx="1296228" cy="12569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13160">
            <a:off x="567434" y="1226405"/>
            <a:ext cx="461625" cy="8167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2023880" y="277793"/>
            <a:ext cx="67884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2500" dirty="0" smtClean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블루투스 </a:t>
            </a:r>
            <a:r>
              <a:rPr lang="ko-KR" altLang="en-US" sz="25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설정과 동작 확인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r="51511" b="83457"/>
          <a:stretch/>
        </p:blipFill>
        <p:spPr>
          <a:xfrm>
            <a:off x="1561491" y="2156660"/>
            <a:ext cx="3126261" cy="5783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r="52774" b="76522"/>
          <a:stretch/>
        </p:blipFill>
        <p:spPr>
          <a:xfrm>
            <a:off x="1560252" y="2744466"/>
            <a:ext cx="3127087" cy="84304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399160" y="3911700"/>
            <a:ext cx="4846927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AT+BAUD : </a:t>
            </a: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시리얼 속도 설정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37141" y="1452123"/>
            <a:ext cx="4846927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AT+PIN : </a:t>
            </a: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비밀번호 설정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rcRect r="53377" b="76300"/>
          <a:stretch/>
        </p:blipFill>
        <p:spPr>
          <a:xfrm>
            <a:off x="1560252" y="5385724"/>
            <a:ext cx="3112198" cy="85793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/>
          <a:srcRect r="53015" b="77189"/>
          <a:stretch/>
        </p:blipFill>
        <p:spPr>
          <a:xfrm>
            <a:off x="1567696" y="4544159"/>
            <a:ext cx="3126674" cy="82317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8"/>
          <a:srcRect r="53257" b="75855"/>
          <a:stretch/>
        </p:blipFill>
        <p:spPr>
          <a:xfrm>
            <a:off x="6399160" y="2074694"/>
            <a:ext cx="3223120" cy="90284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880422" y="1504418"/>
            <a:ext cx="4846927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AT : </a:t>
            </a: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시리얼 모니터 열기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9"/>
          <a:srcRect r="53345" b="76729"/>
          <a:stretch/>
        </p:blipFill>
        <p:spPr>
          <a:xfrm>
            <a:off x="6403834" y="2946111"/>
            <a:ext cx="3218446" cy="87056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10"/>
          <a:srcRect r="53257" b="75855"/>
          <a:stretch/>
        </p:blipFill>
        <p:spPr>
          <a:xfrm>
            <a:off x="6411207" y="4544159"/>
            <a:ext cx="3211073" cy="89947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942614" y="3965075"/>
            <a:ext cx="4846927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AT+NAME : </a:t>
            </a: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이름 설정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11"/>
          <a:srcRect r="53015" b="76522"/>
          <a:stretch/>
        </p:blipFill>
        <p:spPr>
          <a:xfrm>
            <a:off x="6411207" y="5453130"/>
            <a:ext cx="3211073" cy="87012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690860" y="4465597"/>
            <a:ext cx="48469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BAUD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뒤에 오는 숫자</a:t>
            </a:r>
            <a:endParaRPr lang="en-US" altLang="ko-KR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= </a:t>
            </a:r>
            <a:r>
              <a:rPr lang="ko-KR" altLang="en-US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속도단위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80421" y="3587507"/>
            <a:ext cx="5219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OK </a:t>
            </a:r>
            <a:r>
              <a:rPr lang="ko-KR" altLang="en-US" sz="1400" dirty="0" smtClean="0"/>
              <a:t>표시가 나오면 정상 동작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그 후는 세부 설정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0822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1017</TotalTime>
  <Words>827</Words>
  <Application>Microsoft Office PowerPoint</Application>
  <PresentationFormat>와이드스크린</PresentationFormat>
  <Paragraphs>160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Calibri</vt:lpstr>
      <vt:lpstr>HY헤드라인M</vt:lpstr>
      <vt:lpstr>더페이스샵 잉크립퀴드체</vt:lpstr>
      <vt:lpstr>Calibri Light</vt:lpstr>
      <vt:lpstr>나눔바른펜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user</cp:lastModifiedBy>
  <cp:revision>91</cp:revision>
  <dcterms:created xsi:type="dcterms:W3CDTF">2018-09-20T07:24:13Z</dcterms:created>
  <dcterms:modified xsi:type="dcterms:W3CDTF">2018-12-04T01:04:50Z</dcterms:modified>
  <cp:contentStatus/>
</cp:coreProperties>
</file>